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620" y="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0932EE2-C08C-499D-8C76-9EAACFAF6DEB}" type="datetimeFigureOut">
              <a:rPr lang="ru-RU" smtClean="0"/>
              <a:pPr/>
              <a:t>10.11.2021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CE9CDA-3BAD-40B8-AF69-5E5ABB885452}"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0932EE2-C08C-499D-8C76-9EAACFAF6DEB}" type="datetimeFigureOut">
              <a:rPr lang="ru-RU" smtClean="0"/>
              <a:pPr/>
              <a:t>10.11.2021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CE9CDA-3BAD-40B8-AF69-5E5ABB88545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0932EE2-C08C-499D-8C76-9EAACFAF6DEB}" type="datetimeFigureOut">
              <a:rPr lang="ru-RU" smtClean="0"/>
              <a:pPr/>
              <a:t>10.11.2021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CE9CDA-3BAD-40B8-AF69-5E5ABB88545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0932EE2-C08C-499D-8C76-9EAACFAF6DEB}" type="datetimeFigureOut">
              <a:rPr lang="ru-RU" smtClean="0"/>
              <a:pPr/>
              <a:t>10.11.2021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CE9CDA-3BAD-40B8-AF69-5E5ABB88545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0932EE2-C08C-499D-8C76-9EAACFAF6DEB}" type="datetimeFigureOut">
              <a:rPr lang="ru-RU" smtClean="0"/>
              <a:pPr/>
              <a:t>10.11.2021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CE9CDA-3BAD-40B8-AF69-5E5ABB885452}"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0932EE2-C08C-499D-8C76-9EAACFAF6DEB}" type="datetimeFigureOut">
              <a:rPr lang="ru-RU" smtClean="0"/>
              <a:pPr/>
              <a:t>10.11.2021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CE9CDA-3BAD-40B8-AF69-5E5ABB88545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0932EE2-C08C-499D-8C76-9EAACFAF6DEB}" type="datetimeFigureOut">
              <a:rPr lang="ru-RU" smtClean="0"/>
              <a:pPr/>
              <a:t>10.11.2021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1CE9CDA-3BAD-40B8-AF69-5E5ABB88545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0932EE2-C08C-499D-8C76-9EAACFAF6DEB}" type="datetimeFigureOut">
              <a:rPr lang="ru-RU" smtClean="0"/>
              <a:pPr/>
              <a:t>10.11.2021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1CE9CDA-3BAD-40B8-AF69-5E5ABB88545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0932EE2-C08C-499D-8C76-9EAACFAF6DEB}" type="datetimeFigureOut">
              <a:rPr lang="ru-RU" smtClean="0"/>
              <a:pPr/>
              <a:t>10.11.2021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1CE9CDA-3BAD-40B8-AF69-5E5ABB88545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0932EE2-C08C-499D-8C76-9EAACFAF6DEB}" type="datetimeFigureOut">
              <a:rPr lang="ru-RU" smtClean="0"/>
              <a:pPr/>
              <a:t>10.11.2021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CE9CDA-3BAD-40B8-AF69-5E5ABB88545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0932EE2-C08C-499D-8C76-9EAACFAF6DEB}" type="datetimeFigureOut">
              <a:rPr lang="ru-RU" smtClean="0"/>
              <a:pPr/>
              <a:t>10.11.2021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CE9CDA-3BAD-40B8-AF69-5E5ABB885452}"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932EE2-C08C-499D-8C76-9EAACFAF6DEB}" type="datetimeFigureOut">
              <a:rPr lang="ru-RU" smtClean="0"/>
              <a:pPr/>
              <a:t>10.11.2021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CE9CDA-3BAD-40B8-AF69-5E5ABB88545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kk-KZ" b="1" dirty="0"/>
              <a:t>Аэрозольдердің молекулалық-кинетикалық қасиеттері</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p:spPr>
        <p:txBody>
          <a:bodyPr>
            <a:normAutofit fontScale="70000" lnSpcReduction="20000"/>
          </a:bodyPr>
          <a:lstStyle/>
          <a:p>
            <a:r>
              <a:rPr lang="kk-KZ" dirty="0"/>
              <a:t>Аэрозольдердегі диффузия және </a:t>
            </a:r>
            <a:r>
              <a:rPr lang="kk-KZ" dirty="0" smtClean="0"/>
              <a:t>седиментация </a:t>
            </a:r>
            <a:r>
              <a:rPr lang="kk-KZ" dirty="0"/>
              <a:t>үдерістерін сандық бағалау үшін диффузиялының ағынын і</a:t>
            </a:r>
            <a:r>
              <a:rPr lang="kk-KZ" baseline="-25000" dirty="0"/>
              <a:t>диф</a:t>
            </a:r>
            <a:r>
              <a:rPr lang="kk-KZ" dirty="0"/>
              <a:t> және седиментацияның меншікті ағынының і</a:t>
            </a:r>
            <a:r>
              <a:rPr lang="kk-KZ" baseline="-25000" dirty="0"/>
              <a:t>сед</a:t>
            </a:r>
            <a:r>
              <a:rPr lang="kk-KZ" dirty="0"/>
              <a:t> мәндерін пайдалануға болады. </a:t>
            </a:r>
            <a:endParaRPr lang="ru-RU" dirty="0"/>
          </a:p>
          <a:p>
            <a:endParaRPr lang="kk-KZ" u="sng" dirty="0" smtClean="0"/>
          </a:p>
          <a:p>
            <a:endParaRPr lang="kk-KZ" u="sng" dirty="0" smtClean="0"/>
          </a:p>
          <a:p>
            <a:r>
              <a:rPr lang="kk-KZ" dirty="0" smtClean="0"/>
              <a:t>Қайсы </a:t>
            </a:r>
            <a:r>
              <a:rPr lang="kk-KZ" dirty="0"/>
              <a:t>ағын тиімді (і</a:t>
            </a:r>
            <a:r>
              <a:rPr lang="kk-KZ" baseline="-25000" dirty="0"/>
              <a:t>диф</a:t>
            </a:r>
            <a:r>
              <a:rPr lang="kk-KZ" dirty="0"/>
              <a:t> және і</a:t>
            </a:r>
            <a:r>
              <a:rPr lang="kk-KZ" baseline="-25000" dirty="0"/>
              <a:t>сед</a:t>
            </a:r>
            <a:r>
              <a:rPr lang="kk-KZ" dirty="0"/>
              <a:t>) екенін анықтау үшін олардың қатынастарын қарастырады.</a:t>
            </a:r>
            <a:endParaRPr lang="ru-RU" dirty="0"/>
          </a:p>
          <a:p>
            <a:r>
              <a:rPr lang="en-US" dirty="0"/>
              <a:t> </a:t>
            </a:r>
            <a:endParaRPr lang="kk-KZ" dirty="0"/>
          </a:p>
          <a:p>
            <a:endParaRPr lang="ru-RU" dirty="0"/>
          </a:p>
          <a:p>
            <a:r>
              <a:rPr lang="kk-KZ" dirty="0"/>
              <a:t>Бұл теңдеуде </a:t>
            </a:r>
            <a:r>
              <a:rPr lang="en-US" dirty="0"/>
              <a:t>(p-p</a:t>
            </a:r>
            <a:r>
              <a:rPr lang="en-US" baseline="-25000" dirty="0"/>
              <a:t>0</a:t>
            </a:r>
            <a:r>
              <a:rPr lang="en-US" dirty="0"/>
              <a:t>)&gt;&gt;0.</a:t>
            </a:r>
            <a:r>
              <a:rPr lang="kk-KZ" dirty="0"/>
              <a:t> Ендеше жоғарғы бөлшек шамасыбөлшектердің өлшемімен анықталады.</a:t>
            </a:r>
            <a:endParaRPr lang="ru-RU" dirty="0"/>
          </a:p>
          <a:p>
            <a:r>
              <a:rPr lang="kk-KZ" dirty="0"/>
              <a:t>Егер r&gt;1 мкм, онда і</a:t>
            </a:r>
            <a:r>
              <a:rPr lang="kk-KZ" baseline="-25000" dirty="0"/>
              <a:t>сед</a:t>
            </a:r>
            <a:r>
              <a:rPr lang="kk-KZ" dirty="0"/>
              <a:t> &gt;&gt;і</a:t>
            </a:r>
            <a:r>
              <a:rPr lang="kk-KZ" baseline="-25000" dirty="0"/>
              <a:t>диф</a:t>
            </a:r>
            <a:r>
              <a:rPr lang="kk-KZ" dirty="0"/>
              <a:t>, яғни  седиментация тез жүреді де бөлшектер ыдыс түбіне тұнады.</a:t>
            </a:r>
            <a:endParaRPr lang="ru-RU" dirty="0"/>
          </a:p>
          <a:p>
            <a:r>
              <a:rPr lang="kk-KZ" dirty="0"/>
              <a:t>Егер r&lt;0.01 мкм болса і</a:t>
            </a:r>
            <a:r>
              <a:rPr lang="kk-KZ" baseline="-25000" dirty="0"/>
              <a:t>сед</a:t>
            </a:r>
            <a:r>
              <a:rPr lang="kk-KZ" dirty="0"/>
              <a:t> &lt;&lt; і</a:t>
            </a:r>
            <a:r>
              <a:rPr lang="kk-KZ" baseline="-25000" dirty="0"/>
              <a:t>диф</a:t>
            </a:r>
            <a:r>
              <a:rPr lang="kk-KZ" dirty="0"/>
              <a:t>. Бұл жағдайда седиментация болмайды да диффузия белсенді жүреді.</a:t>
            </a:r>
            <a:endParaRPr lang="ru-RU" dirty="0"/>
          </a:p>
          <a:p>
            <a:endParaRPr lang="ru-RU" dirty="0"/>
          </a:p>
        </p:txBody>
      </p:sp>
      <p:pic>
        <p:nvPicPr>
          <p:cNvPr id="22530"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923928" y="1628800"/>
            <a:ext cx="2220247" cy="360040"/>
          </a:xfrm>
          <a:prstGeom prst="rect">
            <a:avLst/>
          </a:prstGeom>
          <a:noFill/>
        </p:spPr>
      </p:pic>
      <p:pic>
        <p:nvPicPr>
          <p:cNvPr id="22529"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923928" y="1988840"/>
            <a:ext cx="2254163" cy="360040"/>
          </a:xfrm>
          <a:prstGeom prst="rect">
            <a:avLst/>
          </a:prstGeom>
          <a:noFill/>
        </p:spPr>
      </p:pic>
      <p:sp>
        <p:nvSpPr>
          <p:cNvPr id="22531"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2532" name="Rectangle 4"/>
          <p:cNvSpPr>
            <a:spLocks noChangeArrowheads="1"/>
          </p:cNvSpPr>
          <p:nvPr/>
        </p:nvSpPr>
        <p:spPr bwMode="auto">
          <a:xfrm>
            <a:off x="0" y="685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307975"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2533" name="Rectangle 5"/>
          <p:cNvSpPr>
            <a:spLocks noChangeArrowheads="1"/>
          </p:cNvSpPr>
          <p:nvPr/>
        </p:nvSpPr>
        <p:spPr bwMode="auto">
          <a:xfrm>
            <a:off x="0" y="9048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2535"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2534"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339752" y="3068960"/>
            <a:ext cx="4716524" cy="432048"/>
          </a:xfrm>
          <a:prstGeom prst="rect">
            <a:avLst/>
          </a:prstGeom>
          <a:noFill/>
        </p:spPr>
      </p:pic>
      <p:sp>
        <p:nvSpPr>
          <p:cNvPr id="22536" name="Rectangle 8"/>
          <p:cNvSpPr>
            <a:spLocks noChangeArrowheads="1"/>
          </p:cNvSpPr>
          <p:nvPr/>
        </p:nvSpPr>
        <p:spPr bwMode="auto">
          <a:xfrm>
            <a:off x="0" y="685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307975"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lstStyle/>
          <a:p>
            <a:r>
              <a:rPr lang="kk-KZ" dirty="0"/>
              <a:t>Нәтижесінде бөлшектер өзара бір-бірімен соқтығысса, онда олар </a:t>
            </a:r>
            <a:r>
              <a:rPr lang="kk-KZ" dirty="0" smtClean="0"/>
              <a:t>бір біріне жабысады</a:t>
            </a:r>
            <a:r>
              <a:rPr lang="kk-KZ" dirty="0"/>
              <a:t>, бұл олардың іріленуімен конденсацияның төмендеуіне алып келеді.</a:t>
            </a:r>
            <a:endParaRPr lang="ru-RU" dirty="0"/>
          </a:p>
          <a:p>
            <a:r>
              <a:rPr lang="kk-KZ" dirty="0"/>
              <a:t>Жабық бөлмедегі сулы тумандарға арналған мәліметтер:</a:t>
            </a:r>
            <a:endParaRPr lang="ru-RU" dirty="0"/>
          </a:p>
          <a:p>
            <a:endParaRPr lang="ru-RU" dirty="0"/>
          </a:p>
        </p:txBody>
      </p:sp>
      <p:graphicFrame>
        <p:nvGraphicFramePr>
          <p:cNvPr id="4" name="Таблица 3"/>
          <p:cNvGraphicFramePr>
            <a:graphicFrameLocks noGrp="1"/>
          </p:cNvGraphicFramePr>
          <p:nvPr/>
        </p:nvGraphicFramePr>
        <p:xfrm>
          <a:off x="1115616" y="3645024"/>
          <a:ext cx="7272808" cy="2274824"/>
        </p:xfrm>
        <a:graphic>
          <a:graphicData uri="http://schemas.openxmlformats.org/drawingml/2006/table">
            <a:tbl>
              <a:tblPr firstRow="1" bandRow="1">
                <a:tableStyleId>{5C22544A-7EE6-4342-B048-85BDC9FD1C3A}</a:tableStyleId>
              </a:tblPr>
              <a:tblGrid>
                <a:gridCol w="1818202"/>
                <a:gridCol w="1818202"/>
                <a:gridCol w="1818202"/>
                <a:gridCol w="1818202"/>
              </a:tblGrid>
              <a:tr h="370840">
                <a:tc>
                  <a:txBody>
                    <a:bodyPr/>
                    <a:lstStyle/>
                    <a:p>
                      <a:pPr algn="just">
                        <a:lnSpc>
                          <a:spcPct val="115000"/>
                        </a:lnSpc>
                        <a:spcAft>
                          <a:spcPts val="0"/>
                        </a:spcAft>
                      </a:pPr>
                      <a:r>
                        <a:rPr lang="kk-KZ" sz="1200" dirty="0">
                          <a:latin typeface="Times New Roman"/>
                          <a:ea typeface="Times New Roman"/>
                          <a:cs typeface="Times New Roman"/>
                        </a:rPr>
                        <a:t>Дисперстік жүйе</a:t>
                      </a:r>
                      <a:endParaRPr lang="ru-RU" sz="1100" dirty="0">
                        <a:latin typeface="Calibri"/>
                        <a:ea typeface="Times New Roman"/>
                        <a:cs typeface="Times New Roman"/>
                      </a:endParaRPr>
                    </a:p>
                  </a:txBody>
                  <a:tcPr marL="68580" marR="68580" marT="0" marB="0"/>
                </a:tc>
                <a:tc>
                  <a:txBody>
                    <a:bodyPr/>
                    <a:lstStyle/>
                    <a:p>
                      <a:pPr algn="just">
                        <a:lnSpc>
                          <a:spcPct val="115000"/>
                        </a:lnSpc>
                        <a:spcAft>
                          <a:spcPts val="0"/>
                        </a:spcAft>
                      </a:pPr>
                      <a:r>
                        <a:rPr lang="en-US" sz="1200">
                          <a:latin typeface="Times New Roman"/>
                          <a:ea typeface="Times New Roman"/>
                          <a:cs typeface="Times New Roman"/>
                        </a:rPr>
                        <a:t>d</a:t>
                      </a:r>
                      <a:r>
                        <a:rPr lang="kk-KZ" sz="1200">
                          <a:latin typeface="Times New Roman"/>
                          <a:ea typeface="Times New Roman"/>
                          <a:cs typeface="Times New Roman"/>
                        </a:rPr>
                        <a:t>, мкм</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Тұну жылдамдығы, см/м</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Биіктігі 3 м бөлмедегі тұну уақыты</a:t>
                      </a:r>
                      <a:endParaRPr lang="ru-RU" sz="1100">
                        <a:latin typeface="Calibri"/>
                        <a:ea typeface="Times New Roman"/>
                        <a:cs typeface="Times New Roman"/>
                      </a:endParaRPr>
                    </a:p>
                  </a:txBody>
                  <a:tcPr marL="68580" marR="68580" marT="0" marB="0"/>
                </a:tc>
              </a:tr>
              <a:tr h="370840">
                <a:tc>
                  <a:txBody>
                    <a:bodyPr/>
                    <a:lstStyle/>
                    <a:p>
                      <a:pPr algn="just">
                        <a:lnSpc>
                          <a:spcPct val="115000"/>
                        </a:lnSpc>
                        <a:spcAft>
                          <a:spcPts val="0"/>
                        </a:spcAft>
                      </a:pPr>
                      <a:r>
                        <a:rPr lang="kk-KZ" sz="1200">
                          <a:latin typeface="Times New Roman"/>
                          <a:ea typeface="Times New Roman"/>
                          <a:cs typeface="Times New Roman"/>
                        </a:rPr>
                        <a:t>Жоғары дисперстік</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0,5-5</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0,00075-0,075</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4,65 тәулік – 1,1 сағ</a:t>
                      </a:r>
                      <a:endParaRPr lang="ru-RU" sz="1100">
                        <a:latin typeface="Calibri"/>
                        <a:ea typeface="Times New Roman"/>
                        <a:cs typeface="Times New Roman"/>
                      </a:endParaRPr>
                    </a:p>
                  </a:txBody>
                  <a:tcPr marL="68580" marR="68580" marT="0" marB="0"/>
                </a:tc>
              </a:tr>
              <a:tr h="370840">
                <a:tc>
                  <a:txBody>
                    <a:bodyPr/>
                    <a:lstStyle/>
                    <a:p>
                      <a:pPr algn="just">
                        <a:lnSpc>
                          <a:spcPct val="115000"/>
                        </a:lnSpc>
                        <a:spcAft>
                          <a:spcPts val="0"/>
                        </a:spcAft>
                      </a:pPr>
                      <a:r>
                        <a:rPr lang="kk-KZ" sz="1200">
                          <a:latin typeface="Times New Roman"/>
                          <a:ea typeface="Times New Roman"/>
                          <a:cs typeface="Times New Roman"/>
                        </a:rPr>
                        <a:t>Орташа дисперстік</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5-25</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0,075-1,9</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1,1 сағ. – 2,6 мин</a:t>
                      </a:r>
                      <a:endParaRPr lang="ru-RU" sz="1100">
                        <a:latin typeface="Calibri"/>
                        <a:ea typeface="Times New Roman"/>
                        <a:cs typeface="Times New Roman"/>
                      </a:endParaRPr>
                    </a:p>
                  </a:txBody>
                  <a:tcPr marL="68580" marR="68580" marT="0" marB="0"/>
                </a:tc>
              </a:tr>
              <a:tr h="370840">
                <a:tc>
                  <a:txBody>
                    <a:bodyPr/>
                    <a:lstStyle/>
                    <a:p>
                      <a:pPr algn="just">
                        <a:lnSpc>
                          <a:spcPct val="115000"/>
                        </a:lnSpc>
                        <a:spcAft>
                          <a:spcPts val="0"/>
                        </a:spcAft>
                      </a:pPr>
                      <a:r>
                        <a:rPr lang="kk-KZ" sz="1200">
                          <a:latin typeface="Times New Roman"/>
                          <a:ea typeface="Times New Roman"/>
                          <a:cs typeface="Times New Roman"/>
                        </a:rPr>
                        <a:t>Төмен дисперстік </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25+100</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1,9-27</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2,6 мин – 11,1 с</a:t>
                      </a:r>
                      <a:endParaRPr lang="ru-RU" sz="1100">
                        <a:latin typeface="Calibri"/>
                        <a:ea typeface="Times New Roman"/>
                        <a:cs typeface="Times New Roman"/>
                      </a:endParaRPr>
                    </a:p>
                  </a:txBody>
                  <a:tcPr marL="68580" marR="68580" marT="0" marB="0"/>
                </a:tc>
              </a:tr>
              <a:tr h="370840">
                <a:tc>
                  <a:txBody>
                    <a:bodyPr/>
                    <a:lstStyle/>
                    <a:p>
                      <a:pPr algn="just">
                        <a:lnSpc>
                          <a:spcPct val="115000"/>
                        </a:lnSpc>
                        <a:spcAft>
                          <a:spcPts val="0"/>
                        </a:spcAft>
                      </a:pPr>
                      <a:r>
                        <a:rPr lang="kk-KZ" sz="1200">
                          <a:latin typeface="Times New Roman"/>
                          <a:ea typeface="Times New Roman"/>
                          <a:cs typeface="Times New Roman"/>
                        </a:rPr>
                        <a:t>Майда тамшылы </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100 - 250</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27-95</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11,1 с -3,2 с</a:t>
                      </a:r>
                      <a:endParaRPr lang="ru-RU" sz="1100">
                        <a:latin typeface="Calibri"/>
                        <a:ea typeface="Times New Roman"/>
                        <a:cs typeface="Times New Roman"/>
                      </a:endParaRPr>
                    </a:p>
                  </a:txBody>
                  <a:tcPr marL="68580" marR="68580" marT="0" marB="0"/>
                </a:tc>
              </a:tr>
              <a:tr h="370840">
                <a:tc>
                  <a:txBody>
                    <a:bodyPr/>
                    <a:lstStyle/>
                    <a:p>
                      <a:pPr algn="just">
                        <a:lnSpc>
                          <a:spcPct val="115000"/>
                        </a:lnSpc>
                        <a:spcAft>
                          <a:spcPts val="0"/>
                        </a:spcAft>
                      </a:pPr>
                      <a:r>
                        <a:rPr lang="kk-KZ" sz="1200">
                          <a:latin typeface="Times New Roman"/>
                          <a:ea typeface="Times New Roman"/>
                          <a:cs typeface="Times New Roman"/>
                        </a:rPr>
                        <a:t>Ірі тамшылы</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250-400</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a:latin typeface="Times New Roman"/>
                          <a:ea typeface="Times New Roman"/>
                          <a:cs typeface="Times New Roman"/>
                        </a:rPr>
                        <a:t>95-162</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200" dirty="0">
                          <a:latin typeface="Times New Roman"/>
                          <a:ea typeface="Times New Roman"/>
                          <a:cs typeface="Times New Roman"/>
                        </a:rPr>
                        <a:t>3,2 с – 1,9 с</a:t>
                      </a:r>
                      <a:endParaRPr lang="ru-RU" sz="1100" dirty="0">
                        <a:latin typeface="Calibri"/>
                        <a:ea typeface="Times New Roman"/>
                        <a:cs typeface="Times New Roman"/>
                      </a:endParaRPr>
                    </a:p>
                  </a:txBody>
                  <a:tcPr marL="68580" marR="68580" marT="0" marB="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a:bodyPr>
          <a:lstStyle/>
          <a:p>
            <a:r>
              <a:rPr lang="kk-KZ" dirty="0"/>
              <a:t>Осылайша, аэрозольдерден майда да, ірі де бөлшектер тез арада жойылады: бірінші салдар – қабырғаларға жабысу немесе бірігу; екіншісі – түбіне тұну нәтижесінде болады. </a:t>
            </a:r>
            <a:endParaRPr lang="ru-RU" dirty="0"/>
          </a:p>
          <a:p>
            <a:r>
              <a:rPr lang="kk-KZ" dirty="0"/>
              <a:t>Бөлшектердің аралық өлшемдері максималды тұрақтылыққа ие болады. Сондықтан да, аэрозоль түзілу сәтіндегі бөлшектердің сандық концентрациясы қаншалықты үлкен болғанымен, бірнеше секундтан соң 10</a:t>
            </a:r>
            <a:r>
              <a:rPr lang="kk-KZ" baseline="30000" dirty="0"/>
              <a:t>3 </a:t>
            </a:r>
            <a:r>
              <a:rPr lang="kk-KZ" dirty="0"/>
              <a:t>бөлшек/см</a:t>
            </a:r>
            <a:r>
              <a:rPr lang="kk-KZ" baseline="30000" dirty="0"/>
              <a:t>3</a:t>
            </a:r>
            <a:r>
              <a:rPr lang="kk-KZ" dirty="0"/>
              <a:t> аспайды.</a:t>
            </a:r>
            <a:endParaRPr lang="ru-RU" dirty="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793507"/>
          </a:xfrm>
        </p:spPr>
        <p:txBody>
          <a:bodyPr>
            <a:normAutofit fontScale="70000" lnSpcReduction="20000"/>
          </a:bodyPr>
          <a:lstStyle/>
          <a:p>
            <a:r>
              <a:rPr lang="kk-KZ" dirty="0" smtClean="0"/>
              <a:t>Енді </a:t>
            </a:r>
            <a:r>
              <a:rPr lang="kk-KZ" i="1" dirty="0" smtClean="0"/>
              <a:t>термофорез, фотофорез және термопреципитация</a:t>
            </a:r>
            <a:r>
              <a:rPr lang="kk-KZ" dirty="0" smtClean="0"/>
              <a:t> </a:t>
            </a:r>
            <a:r>
              <a:rPr lang="kk-KZ" dirty="0" smtClean="0"/>
              <a:t>деген құбылыстарын </a:t>
            </a:r>
            <a:r>
              <a:rPr lang="kk-KZ" dirty="0" smtClean="0"/>
              <a:t>қарастырайық. Бұлар молекулалық-кинетикалық қасиеттерімен байланысты және газды дисперсті ортасы бар дисперсті жүйелер үшін тән.</a:t>
            </a:r>
            <a:endParaRPr lang="ru-RU" dirty="0" smtClean="0"/>
          </a:p>
          <a:p>
            <a:r>
              <a:rPr lang="kk-KZ" b="1" dirty="0" smtClean="0"/>
              <a:t>Термофорез</a:t>
            </a:r>
            <a:r>
              <a:rPr lang="kk-KZ" dirty="0" smtClean="0"/>
              <a:t> </a:t>
            </a:r>
            <a:r>
              <a:rPr lang="kk-KZ" dirty="0"/>
              <a:t>құбылысы, аэрозоль бөлшектерінің температурасының төмендеу бағытында қозғалуына негізделген. </a:t>
            </a:r>
            <a:endParaRPr lang="kk-KZ" dirty="0" smtClean="0"/>
          </a:p>
          <a:p>
            <a:r>
              <a:rPr lang="ru-RU" dirty="0" err="1" smtClean="0"/>
              <a:t>λ</a:t>
            </a:r>
            <a:r>
              <a:rPr lang="kk-KZ" dirty="0"/>
              <a:t>/r&gt;&gt;1 (яғни бөлшектер кішкентай) шартын сақтағанда, газ молекулалары қызған жаққа үлкен жылдамдықпен ауысатын болғандықтан, термофорез туындайды да және соның әсерінен бөлшекке температурасының төмендеу бағыты импульсті хабарлайды. </a:t>
            </a:r>
            <a:endParaRPr lang="kk-KZ" dirty="0" smtClean="0"/>
          </a:p>
          <a:p>
            <a:r>
              <a:rPr lang="kk-KZ" dirty="0" smtClean="0"/>
              <a:t>Егер </a:t>
            </a:r>
            <a:r>
              <a:rPr lang="ru-RU" dirty="0" err="1"/>
              <a:t>λ</a:t>
            </a:r>
            <a:r>
              <a:rPr lang="kk-KZ" dirty="0"/>
              <a:t>/r&lt;&lt;1 болса, термофорездің туындау себебі біршама күрделі. Дегенмен </a:t>
            </a:r>
            <a:r>
              <a:rPr lang="ru-RU" dirty="0" err="1"/>
              <a:t>λ</a:t>
            </a:r>
            <a:r>
              <a:rPr lang="kk-KZ" dirty="0"/>
              <a:t>/r&lt;&lt;1 болған жағдайда бөлшектердің </a:t>
            </a:r>
            <a:r>
              <a:rPr lang="kk-KZ" dirty="0" smtClean="0"/>
              <a:t>температураның </a:t>
            </a:r>
            <a:r>
              <a:rPr lang="kk-KZ" dirty="0"/>
              <a:t>градиентінің өрісіндегі қозғалысы да температураның төмендеу жағына қарай жүретінің көрсетуге болады.</a:t>
            </a:r>
            <a:endParaRPr lang="ru-RU" dirty="0"/>
          </a:p>
          <a:p>
            <a:r>
              <a:rPr lang="kk-KZ" dirty="0"/>
              <a:t>Аэрозольдерді бір жақты жарықтандыру кезінде бөлшектердің қозғалысына негізделген фотофорез құбылысы термофорездің жеке жағдайы болып табылады. </a:t>
            </a:r>
            <a:endParaRPr lang="ru-RU" dirty="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p:spPr>
        <p:txBody>
          <a:bodyPr>
            <a:normAutofit fontScale="70000" lnSpcReduction="20000"/>
          </a:bodyPr>
          <a:lstStyle/>
          <a:p>
            <a:r>
              <a:rPr lang="kk-KZ" dirty="0"/>
              <a:t>Термофорезге қарағанда фотофорезді түсіндіру қиынырақ себебі, жарықтандырылған бөлшектердің ішінде температураның таралуы, оның өлшемінен, пішінінен мөлдірлігінен және сыну коэффициенттерінен тәуелді, сәйкесінше ол әртүрлі болуы мүмкін. </a:t>
            </a:r>
            <a:endParaRPr lang="kk-KZ" dirty="0" smtClean="0"/>
          </a:p>
          <a:p>
            <a:r>
              <a:rPr lang="kk-KZ" dirty="0" smtClean="0"/>
              <a:t>Мөлдір </a:t>
            </a:r>
            <a:r>
              <a:rPr lang="kk-KZ" dirty="0"/>
              <a:t>емес бөлшектер үшін оң фотофорез байқалады, яғни бөлшектер жарық сәулесінің бағытна қозғалады. </a:t>
            </a:r>
            <a:endParaRPr lang="kk-KZ" dirty="0" smtClean="0"/>
          </a:p>
          <a:p>
            <a:r>
              <a:rPr lang="kk-KZ" dirty="0" smtClean="0"/>
              <a:t>Мөлдір </a:t>
            </a:r>
            <a:r>
              <a:rPr lang="kk-KZ" dirty="0"/>
              <a:t>бөлшектер үшін теріс фотофорез де байқалуы мүмкін, себебі бөлшектің артқы жағы, бөлшекте сынған сәулемен жарық көзіне бағытталған алдыңғы жағына қарағанда қаттырақ қызған болуы мүмін. </a:t>
            </a:r>
            <a:endParaRPr lang="kk-KZ" dirty="0" smtClean="0"/>
          </a:p>
          <a:p>
            <a:r>
              <a:rPr lang="kk-KZ" dirty="0" smtClean="0"/>
              <a:t>Кейбір </a:t>
            </a:r>
            <a:r>
              <a:rPr lang="kk-KZ" dirty="0"/>
              <a:t>заттардың кішкене бөлшектері теріс фотофорез көрсеткен жағдайлар да белгілі, ал үлкендері керісінше оң құбылыс көрсеткен. Мұндай құбылысты, бөлшектердің артуымен, бөлшек арқылы өткен жарықтың интенсивтілігі біршама дәрежеде әлсіреуімен түсіндіруге болады, яғнитбөлшектің артқы бөлігі азырақ қызады. </a:t>
            </a:r>
            <a:endParaRPr lang="ru-RU" dirty="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70000" lnSpcReduction="20000"/>
          </a:bodyPr>
          <a:lstStyle/>
          <a:p>
            <a:r>
              <a:rPr lang="kk-KZ" dirty="0"/>
              <a:t>Термофорез бен фотофорез атмосферада аэрозольдердің қозғалысында, мысалы бұлттардың түзілуі кезінде үлкен маңызға ие. Ауадан салмақталған су тамшыларының термофорезі, суық және жылы ауа массаларының түйісуі кезінде туындап, ал фотофорез бұлттарды күн сәулесімен жарықтану кезінде туындайды. Атмосфералық аэрозольдердің кинетикалық тұрақтылығы біршама ерекшелетінін атап өткен жөн. Тамшылардың кішкене өлшемдерінің арқасында және тұнудың аз жылдамдығының әсерінен (5∙10</a:t>
            </a:r>
            <a:r>
              <a:rPr lang="kk-KZ" baseline="30000" dirty="0"/>
              <a:t>-4</a:t>
            </a:r>
            <a:r>
              <a:rPr lang="kk-KZ" dirty="0"/>
              <a:t> – 7∙10</a:t>
            </a:r>
            <a:r>
              <a:rPr lang="kk-KZ" baseline="30000" dirty="0"/>
              <a:t>-3 </a:t>
            </a:r>
            <a:r>
              <a:rPr lang="kk-KZ" dirty="0"/>
              <a:t>м/с) олар ауада жүктелгендей көрінеді және жерден көтерілетін әлсіз жылы ауа ағындары, бұлттардың жер үстінде өз жолын жалғастырып конденсацияның нәтижесінде </a:t>
            </a:r>
            <a:r>
              <a:rPr lang="kk-KZ" dirty="0" smtClean="0"/>
              <a:t>бұлт немесе </a:t>
            </a:r>
            <a:r>
              <a:rPr lang="kk-KZ" dirty="0"/>
              <a:t>тұман </a:t>
            </a:r>
            <a:r>
              <a:rPr lang="kk-KZ" dirty="0" smtClean="0"/>
              <a:t>тамшылары </a:t>
            </a:r>
            <a:r>
              <a:rPr lang="kk-KZ" dirty="0"/>
              <a:t>критикалық өлшемнен артық болып кеткендіктен, олар жаңбыр түрінде жерге түседі.</a:t>
            </a:r>
            <a:endParaRPr lang="ru-RU" dirty="0"/>
          </a:p>
          <a:p>
            <a:r>
              <a:rPr lang="kk-KZ" dirty="0" smtClean="0"/>
              <a:t>Термопреципитация </a:t>
            </a:r>
            <a:r>
              <a:rPr lang="kk-KZ" dirty="0"/>
              <a:t>негізінде аэрозоль </a:t>
            </a:r>
            <a:r>
              <a:rPr lang="kk-KZ" dirty="0" smtClean="0"/>
              <a:t>бөлшектері </a:t>
            </a:r>
            <a:r>
              <a:rPr lang="kk-KZ" dirty="0"/>
              <a:t>суық </a:t>
            </a:r>
            <a:r>
              <a:rPr lang="kk-KZ" dirty="0" smtClean="0"/>
              <a:t>беттерге шөгеды, </a:t>
            </a:r>
            <a:r>
              <a:rPr lang="kk-KZ" dirty="0"/>
              <a:t>себебі, мұндай беттермен жанасу кезінде бөлшектер кинетикалық энергиядан айырылады. Преципитация арқылы ғана пештер мен радиатор турбаларда және шамдарда шаңның шөгуі түсіндіріледі.</a:t>
            </a:r>
            <a:endParaRPr lang="ru-RU" dirty="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85000" lnSpcReduction="10000"/>
          </a:bodyPr>
          <a:lstStyle/>
          <a:p>
            <a:r>
              <a:rPr lang="kk-KZ" b="1" dirty="0" smtClean="0"/>
              <a:t>Аэрозольдердің молекулалық-кинетикалық </a:t>
            </a:r>
            <a:r>
              <a:rPr lang="kk-KZ" b="1" dirty="0" smtClean="0"/>
              <a:t>қасиеттері</a:t>
            </a:r>
          </a:p>
          <a:p>
            <a:r>
              <a:rPr lang="kk-KZ" dirty="0" smtClean="0"/>
              <a:t>аэрозольдердің дисперстік </a:t>
            </a:r>
            <a:r>
              <a:rPr lang="kk-KZ" dirty="0"/>
              <a:t>фаза бөлшектерінің </a:t>
            </a:r>
            <a:r>
              <a:rPr lang="kk-KZ" dirty="0" smtClean="0"/>
              <a:t>концентрациясы аз, </a:t>
            </a:r>
            <a:r>
              <a:rPr lang="kk-KZ" dirty="0"/>
              <a:t>мысалы, 1 </a:t>
            </a:r>
            <a:r>
              <a:rPr lang="kk-KZ" dirty="0" smtClean="0"/>
              <a:t>см</a:t>
            </a:r>
            <a:r>
              <a:rPr lang="kk-KZ" baseline="30000" dirty="0" smtClean="0"/>
              <a:t>3</a:t>
            </a:r>
            <a:r>
              <a:rPr lang="kk-KZ" dirty="0" smtClean="0"/>
              <a:t> </a:t>
            </a:r>
            <a:r>
              <a:rPr lang="kk-KZ" dirty="0" smtClean="0"/>
              <a:t>гидрозольдерде </a:t>
            </a:r>
            <a:r>
              <a:rPr lang="kk-KZ" dirty="0" smtClean="0"/>
              <a:t>10</a:t>
            </a:r>
            <a:r>
              <a:rPr lang="kk-KZ" baseline="30000" dirty="0" smtClean="0"/>
              <a:t>16 </a:t>
            </a:r>
            <a:r>
              <a:rPr lang="kk-KZ" dirty="0" smtClean="0"/>
              <a:t>алтын </a:t>
            </a:r>
            <a:r>
              <a:rPr lang="kk-KZ" dirty="0"/>
              <a:t>бөлшектері бар, ал алтын аэрозольдерінің осындай көлемінде алтынның 10</a:t>
            </a:r>
            <a:r>
              <a:rPr lang="kk-KZ" baseline="30000" dirty="0"/>
              <a:t>7</a:t>
            </a:r>
            <a:r>
              <a:rPr lang="kk-KZ" dirty="0"/>
              <a:t> бөлшегі бар;</a:t>
            </a:r>
            <a:endParaRPr lang="ru-RU" dirty="0"/>
          </a:p>
          <a:p>
            <a:r>
              <a:rPr lang="kk-KZ" dirty="0" smtClean="0"/>
              <a:t>аэрозольдердің дисперстік </a:t>
            </a:r>
            <a:r>
              <a:rPr lang="kk-KZ" dirty="0"/>
              <a:t>ортаның </a:t>
            </a:r>
            <a:r>
              <a:rPr lang="kk-KZ" dirty="0" smtClean="0"/>
              <a:t>тұтқырлығы аз – </a:t>
            </a:r>
            <a:r>
              <a:rPr lang="kk-KZ" dirty="0"/>
              <a:t>мысалы, бөлшектердің қозғалысы кезінде пайда болатын </a:t>
            </a:r>
            <a:r>
              <a:rPr lang="kk-KZ" dirty="0" smtClean="0"/>
              <a:t>үйкеліс </a:t>
            </a:r>
            <a:r>
              <a:rPr lang="kk-KZ" dirty="0"/>
              <a:t>коэффициентінің </a:t>
            </a:r>
            <a:r>
              <a:rPr lang="kk-KZ" dirty="0" smtClean="0"/>
              <a:t>мәні аз </a:t>
            </a:r>
            <a:r>
              <a:rPr lang="kk-KZ" dirty="0"/>
              <a:t>болуы;</a:t>
            </a:r>
            <a:endParaRPr lang="ru-RU" dirty="0"/>
          </a:p>
          <a:p>
            <a:r>
              <a:rPr lang="kk-KZ" dirty="0" smtClean="0"/>
              <a:t>дисперстік </a:t>
            </a:r>
            <a:r>
              <a:rPr lang="kk-KZ" dirty="0"/>
              <a:t>ортаның тығыздығының аз болуына – p</a:t>
            </a:r>
            <a:r>
              <a:rPr lang="kk-KZ" baseline="-25000" dirty="0"/>
              <a:t>б</a:t>
            </a:r>
            <a:r>
              <a:rPr lang="kk-KZ" dirty="0"/>
              <a:t>&gt;&gt;p</a:t>
            </a:r>
            <a:r>
              <a:rPr lang="kk-KZ" baseline="-25000" dirty="0"/>
              <a:t>0 </a:t>
            </a:r>
            <a:r>
              <a:rPr lang="kk-KZ" dirty="0"/>
              <a:t>негізделген.</a:t>
            </a:r>
            <a:endParaRPr lang="ru-RU" dirty="0"/>
          </a:p>
          <a:p>
            <a:r>
              <a:rPr lang="kk-KZ" dirty="0"/>
              <a:t> </a:t>
            </a:r>
            <a:endParaRPr lang="ru-RU" dirty="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404664"/>
            <a:ext cx="8229600" cy="6048672"/>
          </a:xfrm>
        </p:spPr>
        <p:txBody>
          <a:bodyPr>
            <a:normAutofit fontScale="92500" lnSpcReduction="20000"/>
          </a:bodyPr>
          <a:lstStyle/>
          <a:p>
            <a:r>
              <a:rPr lang="kk-KZ" dirty="0"/>
              <a:t>Сұйық дисперсті ортасы бар жүйелерден аэрозольдердің ең басты айырмашылығы газдағы молекулалардың бос жүрісінің ұзындығы, дисперсті фаза бөлшектерінің </a:t>
            </a:r>
            <a:r>
              <a:rPr lang="kk-KZ" dirty="0" smtClean="0"/>
              <a:t>өлшемінен </a:t>
            </a:r>
            <a:r>
              <a:rPr lang="kk-KZ" dirty="0"/>
              <a:t>үлкен болуы мүмкін. Газдардың </a:t>
            </a:r>
            <a:r>
              <a:rPr lang="kk-KZ" dirty="0" smtClean="0"/>
              <a:t>молекулалық-кинетикалық </a:t>
            </a:r>
            <a:r>
              <a:rPr lang="kk-KZ" dirty="0"/>
              <a:t>теориясына сәйкес молекуланың басқа молекулалармен соқтығысу арасындағы орташа жолға тең, молекуланың орташа жүрісінің ұзындығын келесі теңдеу бойынша анықтайды:</a:t>
            </a:r>
            <a:endParaRPr lang="ru-RU" dirty="0"/>
          </a:p>
          <a:p>
            <a:r>
              <a:rPr lang="kk-KZ" dirty="0" smtClean="0"/>
              <a:t>                                                                            (1)</a:t>
            </a:r>
          </a:p>
          <a:p>
            <a:endParaRPr lang="kk-KZ" dirty="0"/>
          </a:p>
          <a:p>
            <a:r>
              <a:rPr lang="kk-KZ" dirty="0" smtClean="0"/>
              <a:t>Мұндағы </a:t>
            </a:r>
            <a:r>
              <a:rPr lang="kk-KZ" i="1" dirty="0"/>
              <a:t>d</a:t>
            </a:r>
            <a:r>
              <a:rPr lang="kk-KZ" dirty="0"/>
              <a:t> –молекуланың диаметрі, </a:t>
            </a:r>
            <a:r>
              <a:rPr lang="kk-KZ" i="1" dirty="0"/>
              <a:t>V</a:t>
            </a:r>
            <a:r>
              <a:rPr lang="kk-KZ" dirty="0"/>
              <a:t> – жүйенің көлемі, </a:t>
            </a:r>
            <a:r>
              <a:rPr lang="kk-KZ" i="1" dirty="0"/>
              <a:t>n = p/kT</a:t>
            </a:r>
            <a:r>
              <a:rPr lang="kk-KZ" dirty="0"/>
              <a:t> – көлем бірлігіндегі </a:t>
            </a:r>
            <a:r>
              <a:rPr lang="kk-KZ" dirty="0" smtClean="0"/>
              <a:t>молекулалардың </a:t>
            </a:r>
            <a:r>
              <a:rPr lang="kk-KZ" dirty="0"/>
              <a:t>саны. </a:t>
            </a:r>
            <a:endParaRPr lang="ru-RU"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025" name="Object 1"/>
          <p:cNvGraphicFramePr>
            <a:graphicFrameLocks noChangeAspect="1"/>
          </p:cNvGraphicFramePr>
          <p:nvPr/>
        </p:nvGraphicFramePr>
        <p:xfrm>
          <a:off x="3275856" y="4149080"/>
          <a:ext cx="1663385" cy="792088"/>
        </p:xfrm>
        <a:graphic>
          <a:graphicData uri="http://schemas.openxmlformats.org/presentationml/2006/ole">
            <p:oleObj spid="_x0000_s1025" name="Формула" r:id="rId3" imgW="812447" imgH="393529" progId="Equation.3">
              <p:embed/>
            </p:oleObj>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r>
              <a:rPr lang="kk-KZ" dirty="0"/>
              <a:t>Осыған сәйкес</a:t>
            </a:r>
            <a:r>
              <a:rPr lang="kk-KZ" dirty="0" smtClean="0"/>
              <a:t>:                                               (2)</a:t>
            </a:r>
          </a:p>
          <a:p>
            <a:endParaRPr lang="kk-KZ" dirty="0"/>
          </a:p>
          <a:p>
            <a:r>
              <a:rPr lang="kk-KZ" dirty="0"/>
              <a:t>Шамалардың реті бойынша атмосфераның </a:t>
            </a:r>
            <a:r>
              <a:rPr lang="kk-KZ" dirty="0" smtClean="0"/>
              <a:t>қысымда </a:t>
            </a:r>
            <a:r>
              <a:rPr lang="kk-KZ" dirty="0"/>
              <a:t>молекуланың бос жүрісінің ұзындығы шамамен 10</a:t>
            </a:r>
            <a:r>
              <a:rPr lang="kk-KZ" baseline="30000" dirty="0"/>
              <a:t>-7</a:t>
            </a:r>
            <a:r>
              <a:rPr lang="kk-KZ" dirty="0"/>
              <a:t> м құрайды. Сұйықтықтық молекуласының бос жүрісінің ұзындығы шамамен оның радиусына </a:t>
            </a:r>
            <a:r>
              <a:rPr lang="kk-KZ" dirty="0" smtClean="0"/>
              <a:t>тең, </a:t>
            </a:r>
            <a:r>
              <a:rPr lang="kk-KZ" dirty="0"/>
              <a:t>яғни, шамалардың реті бойынша 10</a:t>
            </a:r>
            <a:r>
              <a:rPr lang="kk-KZ" baseline="30000" dirty="0"/>
              <a:t>-10</a:t>
            </a:r>
            <a:r>
              <a:rPr lang="kk-KZ" dirty="0"/>
              <a:t> м жақын.</a:t>
            </a:r>
            <a:endParaRPr lang="ru-RU" dirty="0"/>
          </a:p>
          <a:p>
            <a:r>
              <a:rPr lang="kk-KZ" dirty="0" smtClean="0"/>
              <a:t> </a:t>
            </a:r>
            <a:endParaRPr lang="ru-RU" dirty="0"/>
          </a:p>
        </p:txBody>
      </p:sp>
      <p:sp>
        <p:nvSpPr>
          <p:cNvPr id="71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7169" name="Object 1"/>
          <p:cNvGraphicFramePr>
            <a:graphicFrameLocks noChangeAspect="1"/>
          </p:cNvGraphicFramePr>
          <p:nvPr/>
        </p:nvGraphicFramePr>
        <p:xfrm>
          <a:off x="4355976" y="1700808"/>
          <a:ext cx="1638182" cy="936104"/>
        </p:xfrm>
        <a:graphic>
          <a:graphicData uri="http://schemas.openxmlformats.org/presentationml/2006/ole">
            <p:oleObj spid="_x0000_s7169" name="Формула" r:id="rId3" imgW="812447" imgH="431613" progId="Equation.3">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p:spPr>
        <p:txBody>
          <a:bodyPr>
            <a:normAutofit fontScale="85000" lnSpcReduction="10000"/>
          </a:bodyPr>
          <a:lstStyle/>
          <a:p>
            <a:r>
              <a:rPr lang="kk-KZ" dirty="0"/>
              <a:t>Аэрозольдердің молекулалық-кинетикалық қасиеттерін зерттеу кезінде оларды екі классқа бөлген жөн. </a:t>
            </a:r>
            <a:endParaRPr lang="kk-KZ" dirty="0" smtClean="0"/>
          </a:p>
          <a:p>
            <a:r>
              <a:rPr lang="kk-KZ" dirty="0" smtClean="0"/>
              <a:t>Біріншісі </a:t>
            </a:r>
            <a:r>
              <a:rPr lang="kk-KZ" dirty="0"/>
              <a:t>– ірі бөлшектері бар аэрозольдер (</a:t>
            </a:r>
            <a:r>
              <a:rPr lang="kk-KZ" i="1" dirty="0"/>
              <a:t>r&gt;&gt;</a:t>
            </a:r>
            <a:r>
              <a:rPr lang="ru-RU" i="1" dirty="0" err="1"/>
              <a:t>λ</a:t>
            </a:r>
            <a:r>
              <a:rPr lang="kk-KZ" dirty="0"/>
              <a:t>), бұлар үшін гидродинамикалық заңдылық тән (нақтырақ айтқанда, аэродинамикалық сипат) үздіксіз тұтқыр ортада бөлшектердің қозғалысы Стокс заңымен сипатталады:</a:t>
            </a:r>
            <a:endParaRPr lang="ru-RU" dirty="0"/>
          </a:p>
          <a:p>
            <a:r>
              <a:rPr lang="kk-KZ" dirty="0"/>
              <a:t> </a:t>
            </a:r>
            <a:endParaRPr lang="ru-RU" dirty="0"/>
          </a:p>
          <a:p>
            <a:r>
              <a:rPr lang="kk-KZ" dirty="0"/>
              <a:t>              </a:t>
            </a:r>
            <a:r>
              <a:rPr lang="kk-KZ" dirty="0" smtClean="0"/>
              <a:t>                                                           </a:t>
            </a:r>
            <a:r>
              <a:rPr lang="kk-KZ" dirty="0" smtClean="0"/>
              <a:t>                     </a:t>
            </a:r>
            <a:r>
              <a:rPr lang="kk-KZ" dirty="0" smtClean="0"/>
              <a:t>(3)                                                                                       </a:t>
            </a:r>
            <a:endParaRPr lang="ru-RU" dirty="0"/>
          </a:p>
          <a:p>
            <a:r>
              <a:rPr lang="kk-KZ" dirty="0"/>
              <a:t> </a:t>
            </a:r>
            <a:endParaRPr lang="ru-RU" dirty="0"/>
          </a:p>
          <a:p>
            <a:r>
              <a:rPr lang="kk-KZ" dirty="0"/>
              <a:t>мұндағы η – орта тұтқырлығы, U – бөлшек қозғалысының жылдамдығы.</a:t>
            </a:r>
            <a:endParaRPr lang="ru-RU" dirty="0"/>
          </a:p>
          <a:p>
            <a:endParaRPr lang="ru-RU" dirty="0"/>
          </a:p>
        </p:txBody>
      </p:sp>
      <p:sp>
        <p:nvSpPr>
          <p:cNvPr id="81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8193" name="Object 1"/>
          <p:cNvGraphicFramePr>
            <a:graphicFrameLocks noChangeAspect="1"/>
          </p:cNvGraphicFramePr>
          <p:nvPr/>
        </p:nvGraphicFramePr>
        <p:xfrm>
          <a:off x="2771800" y="3861048"/>
          <a:ext cx="2880320" cy="720080"/>
        </p:xfrm>
        <a:graphic>
          <a:graphicData uri="http://schemas.openxmlformats.org/presentationml/2006/ole">
            <p:oleObj spid="_x0000_s8193" r:id="rId3" imgW="748975" imgH="203112" progId="">
              <p:embed/>
            </p:oleObj>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77500" lnSpcReduction="20000"/>
          </a:bodyPr>
          <a:lstStyle/>
          <a:p>
            <a:r>
              <a:rPr lang="kk-KZ" dirty="0"/>
              <a:t>Екіншісі – Стокс теңдеуі орындалмайтын жоғары дисперсті аэрозольдер (r&lt;&lt;</a:t>
            </a:r>
            <a:r>
              <a:rPr lang="ru-RU" dirty="0" err="1"/>
              <a:t>λ</a:t>
            </a:r>
            <a:r>
              <a:rPr lang="kk-KZ" dirty="0"/>
              <a:t>), бөлшектердің қозғалу заңдылығы </a:t>
            </a:r>
            <a:r>
              <a:rPr lang="kk-KZ" dirty="0" smtClean="0"/>
              <a:t>молекулалық-кинетикалық </a:t>
            </a:r>
            <a:r>
              <a:rPr lang="kk-KZ" dirty="0"/>
              <a:t>сипатқа ие болады. Бөлшектерді бұл жағдайда үлкен молекулалар ретінде қарастырған жөн. Бұл жағдайда үйкеліс күші </a:t>
            </a:r>
            <a:r>
              <a:rPr lang="kk-KZ" i="1" dirty="0"/>
              <a:t>f</a:t>
            </a:r>
            <a:r>
              <a:rPr lang="kk-KZ" dirty="0"/>
              <a:t> r</a:t>
            </a:r>
            <a:r>
              <a:rPr lang="kk-KZ" baseline="30000" dirty="0"/>
              <a:t>2</a:t>
            </a:r>
            <a:r>
              <a:rPr lang="kk-KZ" dirty="0"/>
              <a:t>-ге пропорционал (r-ға емес).</a:t>
            </a:r>
            <a:endParaRPr lang="ru-RU" dirty="0"/>
          </a:p>
          <a:p>
            <a:r>
              <a:rPr lang="kk-KZ" dirty="0"/>
              <a:t>Ауыспалы аймақ үшін, (10</a:t>
            </a:r>
            <a:r>
              <a:rPr lang="kk-KZ" baseline="30000" dirty="0"/>
              <a:t>-6</a:t>
            </a:r>
            <a:r>
              <a:rPr lang="kk-KZ" dirty="0"/>
              <a:t>&gt;r&gt;10</a:t>
            </a:r>
            <a:r>
              <a:rPr lang="kk-KZ" baseline="30000" dirty="0"/>
              <a:t>-8</a:t>
            </a:r>
            <a:r>
              <a:rPr lang="kk-KZ" dirty="0"/>
              <a:t> м) тек эмперикалық теңдеулер ғана бар, мысалы Кеннингем теңдеуі:</a:t>
            </a:r>
            <a:endParaRPr lang="ru-RU" dirty="0"/>
          </a:p>
          <a:p>
            <a:r>
              <a:rPr lang="kk-KZ" dirty="0"/>
              <a:t> </a:t>
            </a:r>
            <a:endParaRPr lang="ru-RU" dirty="0"/>
          </a:p>
          <a:p>
            <a:r>
              <a:rPr lang="kk-KZ" baseline="30000" dirty="0"/>
              <a:t>                   </a:t>
            </a:r>
            <a:r>
              <a:rPr lang="kk-KZ" baseline="30000" dirty="0" smtClean="0"/>
              <a:t>                                                                                                                     ( 4)                                           </a:t>
            </a:r>
            <a:r>
              <a:rPr lang="kk-KZ" baseline="30000" dirty="0"/>
              <a:t>,                                                                                   </a:t>
            </a:r>
            <a:endParaRPr lang="ru-RU" dirty="0"/>
          </a:p>
          <a:p>
            <a:r>
              <a:rPr lang="kk-KZ" dirty="0"/>
              <a:t> </a:t>
            </a:r>
            <a:endParaRPr lang="ru-RU" dirty="0"/>
          </a:p>
          <a:p>
            <a:r>
              <a:rPr lang="kk-KZ" dirty="0"/>
              <a:t>r&gt;&gt;</a:t>
            </a:r>
            <a:r>
              <a:rPr lang="ru-RU" dirty="0" err="1"/>
              <a:t>λ</a:t>
            </a:r>
            <a:r>
              <a:rPr lang="kk-KZ" dirty="0"/>
              <a:t> болғанда Стокс заңына өтеді және r&lt;&lt;</a:t>
            </a:r>
            <a:r>
              <a:rPr lang="ru-RU" dirty="0" err="1"/>
              <a:t>λ</a:t>
            </a:r>
            <a:r>
              <a:rPr lang="kk-KZ" dirty="0"/>
              <a:t> квадраттық тәуелділікке ие (A=0,804 –</a:t>
            </a:r>
            <a:r>
              <a:rPr lang="kk-KZ" dirty="0" smtClean="0"/>
              <a:t>Милликен табқан константасы) </a:t>
            </a:r>
            <a:endParaRPr lang="ru-RU" dirty="0"/>
          </a:p>
          <a:p>
            <a:endParaRPr lang="ru-RU" dirty="0"/>
          </a:p>
        </p:txBody>
      </p:sp>
      <p:sp>
        <p:nvSpPr>
          <p:cNvPr id="92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9217" name="Object 1"/>
          <p:cNvGraphicFramePr>
            <a:graphicFrameLocks noChangeAspect="1"/>
          </p:cNvGraphicFramePr>
          <p:nvPr/>
        </p:nvGraphicFramePr>
        <p:xfrm>
          <a:off x="3059832" y="3501008"/>
          <a:ext cx="2772308" cy="792088"/>
        </p:xfrm>
        <a:graphic>
          <a:graphicData uri="http://schemas.openxmlformats.org/presentationml/2006/ole">
            <p:oleObj spid="_x0000_s9217" name="Формула" r:id="rId3" imgW="1345616" imgH="393529" progId="Equation.3">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fontScale="85000" lnSpcReduction="20000"/>
          </a:bodyPr>
          <a:lstStyle/>
          <a:p>
            <a:r>
              <a:rPr lang="kk-KZ" dirty="0"/>
              <a:t>Милликенмен </a:t>
            </a:r>
            <a:r>
              <a:rPr lang="kk-KZ" dirty="0" smtClean="0"/>
              <a:t>ақтыланған  </a:t>
            </a:r>
            <a:r>
              <a:rPr lang="kk-KZ" dirty="0"/>
              <a:t>теңдеу көлденең электр өрісінде тамшының седиментациялық жылдамдығын өлшеу әдісі арқылы электрон зарядын анықтау бойынша қойған классикалық зертханалық жұмыстарында қолданған.</a:t>
            </a:r>
            <a:endParaRPr lang="ru-RU" dirty="0"/>
          </a:p>
          <a:p>
            <a:r>
              <a:rPr lang="kk-KZ" dirty="0"/>
              <a:t>Стокс теңдеуі, өте кішкене аэрозоль бөлшектері </a:t>
            </a:r>
            <a:r>
              <a:rPr lang="kk-KZ" dirty="0" smtClean="0"/>
              <a:t>үшін ғана </a:t>
            </a:r>
            <a:r>
              <a:rPr lang="kk-KZ" dirty="0"/>
              <a:t>емес біршама ірі бөлшектер (r&gt;20-30 мкм) үшін де қолданылмайды. Ортаның гидродинамикалық кедергісі, ірі бөлшектердің шөгуі кезінде Осеен теңдеуімен сипатталады.</a:t>
            </a:r>
            <a:endParaRPr lang="ru-RU" dirty="0"/>
          </a:p>
          <a:p>
            <a:r>
              <a:rPr lang="kk-KZ" dirty="0"/>
              <a:t> </a:t>
            </a:r>
            <a:endParaRPr lang="ru-RU" dirty="0"/>
          </a:p>
          <a:p>
            <a:r>
              <a:rPr lang="kk-KZ" dirty="0"/>
              <a:t>         </a:t>
            </a:r>
            <a:r>
              <a:rPr lang="kk-KZ" dirty="0" smtClean="0"/>
              <a:t>                                                                             </a:t>
            </a:r>
            <a:r>
              <a:rPr lang="kk-KZ" dirty="0" smtClean="0"/>
              <a:t>   </a:t>
            </a:r>
            <a:r>
              <a:rPr lang="kk-KZ" dirty="0" smtClean="0"/>
              <a:t>(5)                                  </a:t>
            </a:r>
            <a:endParaRPr lang="ru-RU" dirty="0"/>
          </a:p>
          <a:p>
            <a:r>
              <a:rPr lang="kk-KZ" dirty="0"/>
              <a:t> </a:t>
            </a:r>
            <a:endParaRPr lang="ru-RU" dirty="0"/>
          </a:p>
          <a:p>
            <a:r>
              <a:rPr lang="kk-KZ" dirty="0"/>
              <a:t>Мұндағы p – орта тығыздығы.</a:t>
            </a:r>
            <a:endParaRPr lang="ru-RU" dirty="0"/>
          </a:p>
          <a:p>
            <a:endParaRPr lang="ru-RU" dirty="0"/>
          </a:p>
        </p:txBody>
      </p:sp>
      <p:sp>
        <p:nvSpPr>
          <p:cNvPr id="102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0241" name="Object 1"/>
          <p:cNvGraphicFramePr>
            <a:graphicFrameLocks noChangeAspect="1"/>
          </p:cNvGraphicFramePr>
          <p:nvPr/>
        </p:nvGraphicFramePr>
        <p:xfrm>
          <a:off x="2339752" y="4005064"/>
          <a:ext cx="4838938" cy="576064"/>
        </p:xfrm>
        <a:graphic>
          <a:graphicData uri="http://schemas.openxmlformats.org/presentationml/2006/ole">
            <p:oleObj spid="_x0000_s10241" name="Формула" r:id="rId3" imgW="1586811" imgH="203112" progId="Equation.3">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p:spPr>
        <p:txBody>
          <a:bodyPr>
            <a:normAutofit fontScale="70000" lnSpcReduction="20000"/>
          </a:bodyPr>
          <a:lstStyle/>
          <a:p>
            <a:r>
              <a:rPr lang="kk-KZ" u="sng" dirty="0" smtClean="0"/>
              <a:t>(</a:t>
            </a:r>
            <a:r>
              <a:rPr lang="kk-KZ" dirty="0" smtClean="0"/>
              <a:t>4) </a:t>
            </a:r>
            <a:r>
              <a:rPr lang="kk-KZ" dirty="0"/>
              <a:t>және </a:t>
            </a:r>
            <a:r>
              <a:rPr lang="kk-KZ" dirty="0" smtClean="0"/>
              <a:t>(5) </a:t>
            </a:r>
            <a:r>
              <a:rPr lang="kk-KZ" dirty="0"/>
              <a:t>теңдеулер қатты сфералық бөлшектердің молекуласының жылдамдығын сипаттау үшін ғана қолданыла алады. Дисперсті ортасы сұйық аэрозольдер үшін, дисперсті фазаның тұтқырлығын ескеретін теңдеулер ұсынылған.</a:t>
            </a:r>
            <a:endParaRPr lang="ru-RU" dirty="0"/>
          </a:p>
          <a:p>
            <a:r>
              <a:rPr lang="kk-KZ" dirty="0"/>
              <a:t>Газды дисперсті ортаның тұтқырлығы сұйық тұтқырлығынан біршама төмен, сондықтан аэрозольдерді бөлшектердің броундық қозғалысы біршама интенсивтілеу. Тәжірибелік зерттеулер Эйнштейн-Смолуховский броундық қозғалыс теориясын қолданыла алатындығын дәлелдеді. Бірақ бұл жағдайда молекула бос жүрісінің ұзындығының, дисперсті фаза бөлшектерінің өлшеміне қатынасын ескеру керек. r&gt;&gt;</a:t>
            </a:r>
            <a:r>
              <a:rPr lang="ru-RU" dirty="0" err="1"/>
              <a:t>λ</a:t>
            </a:r>
            <a:r>
              <a:rPr lang="kk-KZ" dirty="0"/>
              <a:t> болған жағдайда Эйнштейн-Смолуховский формуласы келесі түрге ие болады:</a:t>
            </a:r>
            <a:endParaRPr lang="ru-RU" dirty="0"/>
          </a:p>
          <a:p>
            <a:r>
              <a:rPr lang="kk-KZ" dirty="0"/>
              <a:t> </a:t>
            </a:r>
            <a:endParaRPr lang="ru-RU" dirty="0"/>
          </a:p>
          <a:p>
            <a:r>
              <a:rPr lang="kk-KZ" dirty="0"/>
              <a:t>                                                                                                        </a:t>
            </a:r>
            <a:r>
              <a:rPr lang="kk-KZ" dirty="0" smtClean="0"/>
              <a:t>(6)</a:t>
            </a:r>
            <a:endParaRPr lang="ru-RU" dirty="0"/>
          </a:p>
          <a:p>
            <a:endParaRPr lang="ru-RU" dirty="0"/>
          </a:p>
        </p:txBody>
      </p:sp>
      <p:sp>
        <p:nvSpPr>
          <p:cNvPr id="204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0481" name="Object 1"/>
          <p:cNvGraphicFramePr>
            <a:graphicFrameLocks noChangeAspect="1"/>
          </p:cNvGraphicFramePr>
          <p:nvPr/>
        </p:nvGraphicFramePr>
        <p:xfrm>
          <a:off x="3635896" y="4365104"/>
          <a:ext cx="1800201" cy="1136969"/>
        </p:xfrm>
        <a:graphic>
          <a:graphicData uri="http://schemas.openxmlformats.org/presentationml/2006/ole">
            <p:oleObj spid="_x0000_s20481" name="Формула" r:id="rId3" imgW="736600" imgH="469900" progId="Equation.3">
              <p:embed/>
            </p:oleObj>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85000" lnSpcReduction="20000"/>
          </a:bodyPr>
          <a:lstStyle/>
          <a:p>
            <a:r>
              <a:rPr lang="kk-KZ" dirty="0"/>
              <a:t>Кеннингем </a:t>
            </a:r>
            <a:r>
              <a:rPr lang="kk-KZ" dirty="0" smtClean="0"/>
              <a:t>кіші </a:t>
            </a:r>
            <a:r>
              <a:rPr lang="kk-KZ" dirty="0"/>
              <a:t>бөлшектер үшін өзгерту енгізіп, теңдеу келесі түрге ие болды: </a:t>
            </a:r>
            <a:endParaRPr lang="ru-RU" dirty="0"/>
          </a:p>
          <a:p>
            <a:r>
              <a:rPr lang="kk-KZ" dirty="0"/>
              <a:t> </a:t>
            </a:r>
            <a:endParaRPr lang="ru-RU" dirty="0"/>
          </a:p>
          <a:p>
            <a:r>
              <a:rPr lang="kk-KZ" dirty="0"/>
              <a:t>                                                                                         </a:t>
            </a:r>
            <a:r>
              <a:rPr lang="kk-KZ" dirty="0" smtClean="0"/>
              <a:t>(7)</a:t>
            </a:r>
            <a:endParaRPr lang="ru-RU" dirty="0"/>
          </a:p>
          <a:p>
            <a:r>
              <a:rPr lang="kk-KZ" dirty="0"/>
              <a:t> </a:t>
            </a:r>
            <a:endParaRPr lang="ru-RU" dirty="0"/>
          </a:p>
          <a:p>
            <a:r>
              <a:rPr lang="kk-KZ" dirty="0"/>
              <a:t>Аэрозольдер жабық ыдыста болатын және бөлшектердің пішіні сфералық радиус r және тығыздығы </a:t>
            </a:r>
            <a:r>
              <a:rPr lang="el-GR" dirty="0" smtClean="0"/>
              <a:t>ρ</a:t>
            </a:r>
            <a:r>
              <a:rPr lang="kk-KZ" dirty="0" smtClean="0"/>
              <a:t> </a:t>
            </a:r>
            <a:r>
              <a:rPr lang="kk-KZ" dirty="0"/>
              <a:t>болатын </a:t>
            </a:r>
            <a:r>
              <a:rPr lang="kk-KZ" dirty="0" smtClean="0"/>
              <a:t>қарапайым </a:t>
            </a:r>
            <a:r>
              <a:rPr lang="kk-KZ" dirty="0"/>
              <a:t>жағдайды қарастырсақ: </a:t>
            </a:r>
            <a:endParaRPr lang="ru-RU" dirty="0"/>
          </a:p>
          <a:p>
            <a:r>
              <a:rPr lang="kk-KZ" dirty="0"/>
              <a:t>Мұндай бөлшектерге бір кезде вертикальды төмен бағытталған ауырлық күші тура қарама-қарсы бағытта үйкеліс күші әсер етеді. Бұдан басқа бөлшектер броундық қозғалыста болады, нәтижесінде диффузия пайда болады.</a:t>
            </a:r>
            <a:endParaRPr lang="ru-RU" dirty="0"/>
          </a:p>
          <a:p>
            <a:endParaRPr lang="ru-RU" dirty="0"/>
          </a:p>
        </p:txBody>
      </p:sp>
      <p:sp>
        <p:nvSpPr>
          <p:cNvPr id="215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1505" name="Object 1"/>
          <p:cNvGraphicFramePr>
            <a:graphicFrameLocks noChangeAspect="1"/>
          </p:cNvGraphicFramePr>
          <p:nvPr/>
        </p:nvGraphicFramePr>
        <p:xfrm>
          <a:off x="3275856" y="1484784"/>
          <a:ext cx="2376265" cy="838682"/>
        </p:xfrm>
        <a:graphic>
          <a:graphicData uri="http://schemas.openxmlformats.org/presentationml/2006/ole">
            <p:oleObj spid="_x0000_s21505" name="Формула" r:id="rId3" imgW="1295400" imgH="469900" progId="Equation.3">
              <p:embed/>
            </p:oleObj>
          </a:graphicData>
        </a:graphic>
      </p:graphicFrame>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978</Words>
  <Application>Microsoft Office PowerPoint</Application>
  <PresentationFormat>Экран (4:3)</PresentationFormat>
  <Paragraphs>90</Paragraphs>
  <Slides>15</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15</vt:i4>
      </vt:variant>
    </vt:vector>
  </HeadingPairs>
  <TitlesOfParts>
    <vt:vector size="17" baseType="lpstr">
      <vt:lpstr>Тема Office</vt:lpstr>
      <vt:lpstr>Формула</vt:lpstr>
      <vt:lpstr>Аэрозольдердің молекулалық-кинетикалық қасиеттері</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Аэрозольдердің молекулалық-кинетикалық қасиеттері</dc:title>
  <dc:creator>Admin</dc:creator>
  <cp:lastModifiedBy>Admin</cp:lastModifiedBy>
  <cp:revision>6</cp:revision>
  <dcterms:created xsi:type="dcterms:W3CDTF">2021-11-09T18:05:14Z</dcterms:created>
  <dcterms:modified xsi:type="dcterms:W3CDTF">2021-11-10T03:13:53Z</dcterms:modified>
</cp:coreProperties>
</file>